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.jpeg" ContentType="image/jpeg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lvl1pPr algn="ctr" defTabSz="584200">
      <a:defRPr sz="3800">
        <a:latin typeface="+mj-lt"/>
        <a:ea typeface="+mj-ea"/>
        <a:cs typeface="+mj-cs"/>
        <a:sym typeface="Gill Sans"/>
      </a:defRPr>
    </a:lvl1pPr>
    <a:lvl2pPr indent="266700" algn="ctr" defTabSz="584200">
      <a:defRPr sz="3800">
        <a:latin typeface="+mj-lt"/>
        <a:ea typeface="+mj-ea"/>
        <a:cs typeface="+mj-cs"/>
        <a:sym typeface="Gill Sans"/>
      </a:defRPr>
    </a:lvl2pPr>
    <a:lvl3pPr indent="533400" algn="ctr" defTabSz="584200">
      <a:defRPr sz="3800">
        <a:latin typeface="+mj-lt"/>
        <a:ea typeface="+mj-ea"/>
        <a:cs typeface="+mj-cs"/>
        <a:sym typeface="Gill Sans"/>
      </a:defRPr>
    </a:lvl3pPr>
    <a:lvl4pPr indent="800100" algn="ctr" defTabSz="584200">
      <a:defRPr sz="3800">
        <a:latin typeface="+mj-lt"/>
        <a:ea typeface="+mj-ea"/>
        <a:cs typeface="+mj-cs"/>
        <a:sym typeface="Gill Sans"/>
      </a:defRPr>
    </a:lvl4pPr>
    <a:lvl5pPr indent="1066800" algn="ctr" defTabSz="584200">
      <a:defRPr sz="3800">
        <a:latin typeface="+mj-lt"/>
        <a:ea typeface="+mj-ea"/>
        <a:cs typeface="+mj-cs"/>
        <a:sym typeface="Gill Sans"/>
      </a:defRPr>
    </a:lvl5pPr>
    <a:lvl6pPr indent="1333500" algn="ctr" defTabSz="584200">
      <a:defRPr sz="3800">
        <a:latin typeface="+mj-lt"/>
        <a:ea typeface="+mj-ea"/>
        <a:cs typeface="+mj-cs"/>
        <a:sym typeface="Gill Sans"/>
      </a:defRPr>
    </a:lvl6pPr>
    <a:lvl7pPr indent="1612900" algn="ctr" defTabSz="584200">
      <a:defRPr sz="3800">
        <a:latin typeface="+mj-lt"/>
        <a:ea typeface="+mj-ea"/>
        <a:cs typeface="+mj-cs"/>
        <a:sym typeface="Gill Sans"/>
      </a:defRPr>
    </a:lvl7pPr>
    <a:lvl8pPr indent="1879600" algn="ctr" defTabSz="584200">
      <a:defRPr sz="3800">
        <a:latin typeface="+mj-lt"/>
        <a:ea typeface="+mj-ea"/>
        <a:cs typeface="+mj-cs"/>
        <a:sym typeface="Gill Sans"/>
      </a:defRPr>
    </a:lvl8pPr>
    <a:lvl9pPr indent="2146300" algn="ctr" defTabSz="584200">
      <a:defRPr sz="3800">
        <a:latin typeface="+mj-lt"/>
        <a:ea typeface="+mj-ea"/>
        <a:cs typeface="+mj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 b="def" i="def"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BBFC77FB-9ED0-4EC9-95AA-A1379042E64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6" name="Shape 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1400">
        <a:latin typeface="Lucida Grande"/>
        <a:ea typeface="Lucida Grande"/>
        <a:cs typeface="Lucida Grande"/>
        <a:sym typeface="Lucida Grande"/>
      </a:defRPr>
    </a:lvl1pPr>
    <a:lvl2pPr indent="228600" defTabSz="584200">
      <a:defRPr sz="1400">
        <a:latin typeface="Lucida Grande"/>
        <a:ea typeface="Lucida Grande"/>
        <a:cs typeface="Lucida Grande"/>
        <a:sym typeface="Lucida Grande"/>
      </a:defRPr>
    </a:lvl2pPr>
    <a:lvl3pPr indent="457200" defTabSz="584200">
      <a:defRPr sz="1400">
        <a:latin typeface="Lucida Grande"/>
        <a:ea typeface="Lucida Grande"/>
        <a:cs typeface="Lucida Grande"/>
        <a:sym typeface="Lucida Grande"/>
      </a:defRPr>
    </a:lvl3pPr>
    <a:lvl4pPr indent="685800" defTabSz="584200">
      <a:defRPr sz="1400">
        <a:latin typeface="Lucida Grande"/>
        <a:ea typeface="Lucida Grande"/>
        <a:cs typeface="Lucida Grande"/>
        <a:sym typeface="Lucida Grande"/>
      </a:defRPr>
    </a:lvl4pPr>
    <a:lvl5pPr indent="914400" defTabSz="584200">
      <a:defRPr sz="1400">
        <a:latin typeface="Lucida Grande"/>
        <a:ea typeface="Lucida Grande"/>
        <a:cs typeface="Lucida Grande"/>
        <a:sym typeface="Lucida Grande"/>
      </a:defRPr>
    </a:lvl5pPr>
    <a:lvl6pPr indent="1143000" defTabSz="584200">
      <a:defRPr sz="1400">
        <a:latin typeface="Lucida Grande"/>
        <a:ea typeface="Lucida Grande"/>
        <a:cs typeface="Lucida Grande"/>
        <a:sym typeface="Lucida Grande"/>
      </a:defRPr>
    </a:lvl6pPr>
    <a:lvl7pPr indent="1371600" defTabSz="584200">
      <a:defRPr sz="1400">
        <a:latin typeface="Lucida Grande"/>
        <a:ea typeface="Lucida Grande"/>
        <a:cs typeface="Lucida Grande"/>
        <a:sym typeface="Lucida Grande"/>
      </a:defRPr>
    </a:lvl7pPr>
    <a:lvl8pPr indent="1600200" defTabSz="584200">
      <a:defRPr sz="1400">
        <a:latin typeface="Lucida Grande"/>
        <a:ea typeface="Lucida Grande"/>
        <a:cs typeface="Lucida Grande"/>
        <a:sym typeface="Lucida Grande"/>
      </a:defRPr>
    </a:lvl8pPr>
    <a:lvl9pPr indent="1828800" defTabSz="58420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There is a lot here for...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devs, qa, ba and project leadership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Meant to wet your whistle.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“WHAT IS YOUR PAIN?”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Remind yourselves why this is a good idea. (GRANGE EXAMPLE OF FOCUSING on the ceremony)</a:t>
            </a:r>
            <a:endParaRPr sz="1400"/>
          </a:p>
          <a:p>
            <a:pPr lvl="0"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this is the goal...to be agile.  Teams start and progress at different paces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Remind yourselves why this is a good idea. (GRANGE EXAMPLE OF FOCUSING on the ceremony)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David Hussman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Today we are talking about some of the process we have.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buClr>
                <a:srgbClr val="000000"/>
              </a:buClr>
              <a:def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A regression suite is a nice by-product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defRPr sz="1800"/>
            </a:pP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Ruby and .NET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 defTabSz="64770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They are expressive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1)  show bowling game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2)  show modified (specification by example)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3)  show good and bad authentic examples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4)  write the sample feature if there is time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	THE LOGIN FEATURE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buClr>
                <a:srgbClr val="000000"/>
              </a:buClr>
              <a:def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Is not automation only, is not manual testing only.  It is the process by which we define done (acceptance criteria) and know how to repeatedly validate.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buClr>
                <a:srgbClr val="000000"/>
              </a:buClr>
              <a:def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Define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First some terminology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What about the manual testers?  (didn’t do a good job with this at Grange)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buClr>
                <a:srgbClr val="000000"/>
              </a:buClr>
              <a:def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BDD is how we encode the failing ACCEPTANCE test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buClr>
                <a:srgbClr val="000000"/>
              </a:buClr>
              <a:def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our existences are about precise communication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the testing pyramid informs the three amigos</a:t>
            </a:r>
            <a:endParaRPr sz="1400"/>
          </a:p>
          <a:p>
            <a:pPr lvl="0"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what is the three amigos</a:t>
            </a:r>
            <a:endParaRPr sz="1400"/>
          </a:p>
          <a:p>
            <a:pPr lvl="0"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QA has a seat at the table at design time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Which means feedback is important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Which means feedback is important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Which brings us to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HOW MANY TEAMS?</a:t>
            </a: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endParaRPr sz="1200">
              <a:uFill>
                <a:solidFill/>
              </a:uFill>
              <a:latin typeface="+mn-lt"/>
              <a:ea typeface="+mn-ea"/>
              <a:cs typeface="+mn-cs"/>
              <a:sym typeface="Helvetica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ALL AT DIFFERENT ADOPTION LEVELS?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There is not a lot about process only that process should support creating working software. </a:t>
            </a:r>
            <a:endParaRPr sz="1400"/>
          </a:p>
          <a:p>
            <a:pPr lvl="0"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People analyze agile by checking how many of these practices you have put in place.</a:t>
            </a:r>
            <a:endParaRPr sz="1400"/>
          </a:p>
          <a:p>
            <a:pPr lvl="0"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Already, we have lost our way.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The ceremony has become our goal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The ceremony has become our goal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Not about process, not about ceremony, </a:t>
            </a:r>
            <a:r>
              <a:rPr b="1" sz="26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rPr>
              <a:t>about delivering working software, SHORTENED FEEDBACK LOOP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977900" y="3029937"/>
            <a:ext cx="11049000" cy="20907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955800" y="5524500"/>
            <a:ext cx="9105900" cy="248920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9A9A9A"/>
              </a:buClr>
              <a:buSzTx/>
              <a:buFont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  <a:lvl2pPr marL="647700" indent="0" algn="ctr">
              <a:spcBef>
                <a:spcPts val="900"/>
              </a:spcBef>
              <a:buClr>
                <a:srgbClr val="9A9A9A"/>
              </a:buClr>
              <a:buSzTx/>
              <a:buFontTx/>
              <a:buNone/>
              <a:defRPr sz="3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1295400" indent="0" algn="ctr">
              <a:spcBef>
                <a:spcPts val="800"/>
              </a:spcBef>
              <a:buClr>
                <a:srgbClr val="9A9A9A"/>
              </a:buClr>
              <a:buSzTx/>
              <a:buFontTx/>
              <a:buNone/>
              <a:defRPr sz="3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1955800" indent="0" algn="ctr">
              <a:spcBef>
                <a:spcPts val="600"/>
              </a:spcBef>
              <a:buClr>
                <a:srgbClr val="9A9A9A"/>
              </a:buClr>
              <a:buSzTx/>
              <a:buFontTx/>
              <a:buNone/>
              <a:def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2603500" indent="0" algn="ctr">
              <a:spcBef>
                <a:spcPts val="600"/>
              </a:spcBef>
              <a:buClr>
                <a:srgbClr val="9A9A9A"/>
              </a:buClr>
              <a:buSzTx/>
              <a:buFontTx/>
              <a:buNone/>
              <a:def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One</a:t>
            </a:r>
            <a:endParaRPr sz="44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Two</a:t>
            </a:r>
            <a:endParaRPr sz="38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Three</a:t>
            </a:r>
            <a:endParaRPr sz="34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Four</a:t>
            </a:r>
            <a:endParaRPr sz="28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1270000" y="2984500"/>
            <a:ext cx="10477500" cy="38100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7366000"/>
            <a:ext cx="10477500" cy="17145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7366000"/>
            <a:ext cx="10477500" cy="17145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  <a:ln>
            <a:miter lim="400000"/>
          </a:ln>
        </p:spPr>
        <p:txBody>
          <a:bodyPr anchor="b"/>
          <a:lstStyle>
            <a:lvl1pPr defTabSz="584200">
              <a:defRPr sz="6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6800"/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635000" y="4800600"/>
            <a:ext cx="5867400" cy="33020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  <a:ln>
            <a:miter lim="400000"/>
          </a:ln>
        </p:spPr>
        <p:txBody>
          <a:bodyPr anchor="b"/>
          <a:lstStyle>
            <a:lvl1pPr defTabSz="584200">
              <a:defRPr sz="6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6800"/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635000" y="4800600"/>
            <a:ext cx="5867400" cy="33020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1270000" y="2768600"/>
            <a:ext cx="5041900" cy="57277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marL="6404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9833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262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6818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247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1270000" y="2768600"/>
            <a:ext cx="5041900" cy="57277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marL="6404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9833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262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6818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247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7772400" y="2768600"/>
            <a:ext cx="3975100" cy="57277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marL="6404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9833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262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6818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247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  <a:ln>
            <a:miter lim="400000"/>
          </a:ln>
        </p:spPr>
        <p:txBody>
          <a:bodyPr lIns="0" tIns="0" rIns="0" bIns="0" anchor="b"/>
          <a:lstStyle>
            <a:lvl1pPr defTabSz="584200">
              <a:defRPr sz="6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6800"/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ClrTx/>
              <a:buSzTx/>
              <a:buFontTx/>
              <a:buNone/>
              <a:defRPr sz="30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900"/>
              </a:spcBef>
              <a:buChar char="–"/>
              <a:defRPr sz="3800"/>
            </a:lvl2pPr>
            <a:lvl3pPr marL="1143000" indent="-228600">
              <a:spcBef>
                <a:spcPts val="800"/>
              </a:spcBef>
              <a:defRPr sz="3400"/>
            </a:lvl3pPr>
            <a:lvl4pPr marL="1600200" indent="-228600">
              <a:spcBef>
                <a:spcPts val="600"/>
              </a:spcBef>
              <a:buChar char="–"/>
              <a:defRPr sz="2800"/>
            </a:lvl4pPr>
            <a:lvl5pPr marL="2057400" indent="-228600">
              <a:spcBef>
                <a:spcPts val="600"/>
              </a:spcBef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  <a:endParaRPr sz="4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  <a:endParaRPr sz="38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1270000" y="2984500"/>
            <a:ext cx="10452100" cy="38100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/>
          <a:lstStyle>
            <a:lvl1pPr defTabSz="584200">
              <a:defRPr sz="82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8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1270000" y="1270000"/>
            <a:ext cx="10477500" cy="72263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marL="698500" indent="-444500" defTabSz="584200">
              <a:spcBef>
                <a:spcPts val="4700"/>
              </a:spcBef>
              <a:buClrTx/>
              <a:buSzPct val="171000"/>
              <a:buFontTx/>
              <a:defRPr sz="380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1041400" indent="-444500" defTabSz="584200">
              <a:spcBef>
                <a:spcPts val="4700"/>
              </a:spcBef>
              <a:buClrTx/>
              <a:buSzPct val="171000"/>
              <a:buFontTx/>
              <a:defRPr sz="380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84300" indent="-444500" defTabSz="584200">
              <a:spcBef>
                <a:spcPts val="4700"/>
              </a:spcBef>
              <a:buClrTx/>
              <a:buSzPct val="171000"/>
              <a:buFontTx/>
              <a:defRPr sz="380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739900" indent="-444500" defTabSz="584200">
              <a:spcBef>
                <a:spcPts val="4700"/>
              </a:spcBef>
              <a:buClrTx/>
              <a:buSzPct val="171000"/>
              <a:buFontTx/>
              <a:defRPr sz="380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82800" indent="-444500" defTabSz="584200">
              <a:spcBef>
                <a:spcPts val="4700"/>
              </a:spcBef>
              <a:buClrTx/>
              <a:buSzPct val="171000"/>
              <a:buFontTx/>
              <a:defRPr sz="380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70000" y="2984500"/>
            <a:ext cx="10477500" cy="38100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1270000" y="2984500"/>
            <a:ext cx="10477500" cy="38100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647700" y="2273300"/>
            <a:ext cx="5740400" cy="6436926"/>
          </a:xfrm>
          <a:prstGeom prst="rect">
            <a:avLst/>
          </a:prstGeom>
        </p:spPr>
        <p:txBody>
          <a:bodyPr/>
          <a:lstStyle>
            <a:lvl2pPr marL="742950" indent="-285750">
              <a:spcBef>
                <a:spcPts val="900"/>
              </a:spcBef>
              <a:buChar char="–"/>
              <a:defRPr sz="3800"/>
            </a:lvl2pPr>
            <a:lvl3pPr marL="1143000" indent="-228600">
              <a:spcBef>
                <a:spcPts val="800"/>
              </a:spcBef>
              <a:defRPr sz="3400"/>
            </a:lvl3pPr>
            <a:lvl4pPr marL="1600200" indent="-228600">
              <a:spcBef>
                <a:spcPts val="600"/>
              </a:spcBef>
              <a:buChar char="–"/>
              <a:defRPr sz="2800"/>
            </a:lvl4pPr>
            <a:lvl5pPr marL="2057400" indent="-228600">
              <a:spcBef>
                <a:spcPts val="600"/>
              </a:spcBef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  <a:endParaRPr sz="4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  <a:endParaRPr sz="38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1638300"/>
            <a:ext cx="10477500" cy="3302000"/>
          </a:xfrm>
          <a:prstGeom prst="rect">
            <a:avLst/>
          </a:prstGeom>
          <a:ln>
            <a:miter lim="400000"/>
          </a:ln>
        </p:spPr>
        <p:txBody>
          <a:bodyPr anchor="b"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1270000" y="5016500"/>
            <a:ext cx="10477500" cy="11430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3400"/>
              <a:t>Body Level One</a:t>
            </a:r>
            <a:endParaRPr sz="3400"/>
          </a:p>
          <a:p>
            <a:pPr lvl="1">
              <a:defRPr sz="1800"/>
            </a:pPr>
            <a:r>
              <a:rPr sz="3400"/>
              <a:t>Body Level Two</a:t>
            </a:r>
            <a:endParaRPr sz="3400"/>
          </a:p>
          <a:p>
            <a:pPr lvl="2">
              <a:defRPr sz="1800"/>
            </a:pPr>
            <a:r>
              <a:rPr sz="3400"/>
              <a:t>Body Level Three</a:t>
            </a:r>
            <a:endParaRPr sz="3400"/>
          </a:p>
          <a:p>
            <a:pPr lvl="3">
              <a:defRPr sz="1800"/>
            </a:pPr>
            <a:r>
              <a:rPr sz="3400"/>
              <a:t>Body Level Four</a:t>
            </a:r>
            <a:endParaRPr sz="3400"/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1270000" y="2768600"/>
            <a:ext cx="10477500" cy="57277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marL="698500" indent="-444500" defTabSz="584200">
              <a:spcBef>
                <a:spcPts val="23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1041400" indent="-444500" defTabSz="584200">
              <a:spcBef>
                <a:spcPts val="23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84300" indent="-444500" defTabSz="584200">
              <a:spcBef>
                <a:spcPts val="23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739900" indent="-444500" defTabSz="584200">
              <a:spcBef>
                <a:spcPts val="23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82800" indent="-444500" defTabSz="584200">
              <a:spcBef>
                <a:spcPts val="23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270000" y="254000"/>
            <a:ext cx="10477500" cy="24384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584200">
              <a:defRPr sz="7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1270000" y="2768600"/>
            <a:ext cx="10477500" cy="5727700"/>
          </a:xfrm>
          <a:prstGeom prst="rect">
            <a:avLst/>
          </a:prstGeom>
          <a:ln>
            <a:miter lim="400000"/>
          </a:ln>
        </p:spPr>
        <p:txBody>
          <a:bodyPr numCol="2" spcCol="523875"/>
          <a:lstStyle>
            <a:lvl1pPr marL="6404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9833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262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6818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24722" indent="-386422" defTabSz="584200">
              <a:spcBef>
                <a:spcPts val="3800"/>
              </a:spcBef>
              <a:buClrTx/>
              <a:buSzPct val="171000"/>
              <a:buFontTx/>
              <a:defRPr sz="2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1270000" y="1270000"/>
            <a:ext cx="10477500" cy="72263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marL="698500" indent="-444500" defTabSz="584200">
              <a:spcBef>
                <a:spcPts val="47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1041400" indent="-444500" defTabSz="584200">
              <a:spcBef>
                <a:spcPts val="47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1384300" indent="-444500" defTabSz="584200">
              <a:spcBef>
                <a:spcPts val="47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1739900" indent="-444500" defTabSz="584200">
              <a:spcBef>
                <a:spcPts val="47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2082800" indent="-444500" defTabSz="584200">
              <a:spcBef>
                <a:spcPts val="4700"/>
              </a:spcBef>
              <a:buClrTx/>
              <a:buSzPct val="171000"/>
              <a:buFontTx/>
              <a:defRPr sz="3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47700" y="390596"/>
            <a:ext cx="11709400" cy="16256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273300"/>
            <a:ext cx="11709400" cy="643692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742950" indent="-285750">
              <a:spcBef>
                <a:spcPts val="900"/>
              </a:spcBef>
              <a:buChar char="–"/>
              <a:defRPr sz="3800"/>
            </a:lvl2pPr>
            <a:lvl3pPr marL="1143000" indent="-228600">
              <a:spcBef>
                <a:spcPts val="800"/>
              </a:spcBef>
              <a:defRPr sz="3400"/>
            </a:lvl3pPr>
            <a:lvl4pPr marL="1600200" indent="-228600">
              <a:spcBef>
                <a:spcPts val="600"/>
              </a:spcBef>
              <a:buChar char="–"/>
              <a:defRPr sz="2800"/>
            </a:lvl4pPr>
            <a:lvl5pPr marL="2057400" indent="-228600">
              <a:spcBef>
                <a:spcPts val="600"/>
              </a:spcBef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One</a:t>
            </a:r>
            <a:endParaRPr sz="44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  <a:endParaRPr sz="38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39640" y="9236286"/>
            <a:ext cx="314921" cy="317501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ctr">
            <a:spAutoFit/>
          </a:bodyPr>
          <a:lstStyle>
            <a:lvl1pPr algn="r" defTabSz="1295400"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 advClick="1"/>
  <p:txStyles>
    <p:titleStyle>
      <a:lvl1pPr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1pPr>
      <a:lvl2pPr indent="2286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2pPr>
      <a:lvl3pPr indent="4572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3pPr>
      <a:lvl4pPr indent="6858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4pPr>
      <a:lvl5pPr indent="9144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5pPr>
      <a:lvl6pPr indent="11430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6pPr>
      <a:lvl7pPr indent="13716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7pPr>
      <a:lvl8pPr indent="16002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8pPr>
      <a:lvl9pPr indent="1828800" algn="ctr" defTabSz="1295400">
        <a:defRPr sz="6200">
          <a:uFill>
            <a:solidFill/>
          </a:uFill>
          <a:latin typeface="+mn-lt"/>
          <a:ea typeface="+mn-ea"/>
          <a:cs typeface="+mn-cs"/>
          <a:sym typeface="Helvetica"/>
        </a:defRPr>
      </a:lvl9pPr>
    </p:titleStyle>
    <p:bodyStyle>
      <a:lvl1pPr marL="342900" indent="-342900" defTabSz="1295400">
        <a:spcBef>
          <a:spcPts val="1000"/>
        </a:spcBef>
        <a:buClr>
          <a:srgbClr val="000000"/>
        </a:buClr>
        <a:buSzPct val="100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1pPr>
      <a:lvl2pPr marL="788068" indent="-330868" defTabSz="1295400">
        <a:spcBef>
          <a:spcPts val="1000"/>
        </a:spcBef>
        <a:buClr>
          <a:srgbClr val="000000"/>
        </a:buClr>
        <a:buSzPct val="100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2pPr>
      <a:lvl3pPr marL="1210235" indent="-295835" defTabSz="1295400">
        <a:spcBef>
          <a:spcPts val="1000"/>
        </a:spcBef>
        <a:buClr>
          <a:srgbClr val="000000"/>
        </a:buClr>
        <a:buSzPct val="100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3pPr>
      <a:lvl4pPr marL="1730828" indent="-359228" defTabSz="1295400">
        <a:spcBef>
          <a:spcPts val="1000"/>
        </a:spcBef>
        <a:buClr>
          <a:srgbClr val="000000"/>
        </a:buClr>
        <a:buSzPct val="100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4pPr>
      <a:lvl5pPr marL="2188028" indent="-359228" defTabSz="1295400">
        <a:spcBef>
          <a:spcPts val="1000"/>
        </a:spcBef>
        <a:buClr>
          <a:srgbClr val="000000"/>
        </a:buClr>
        <a:buSzPct val="100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5pPr>
      <a:lvl6pPr marL="3349171" indent="-898071" defTabSz="1295400">
        <a:spcBef>
          <a:spcPts val="1000"/>
        </a:spcBef>
        <a:buClr>
          <a:srgbClr val="000000"/>
        </a:buClr>
        <a:buSzPct val="171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6pPr>
      <a:lvl7pPr marL="3704771" indent="-898071" defTabSz="1295400">
        <a:spcBef>
          <a:spcPts val="1000"/>
        </a:spcBef>
        <a:buClr>
          <a:srgbClr val="000000"/>
        </a:buClr>
        <a:buSzPct val="171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7pPr>
      <a:lvl8pPr marL="4060371" indent="-898071" defTabSz="1295400">
        <a:spcBef>
          <a:spcPts val="1000"/>
        </a:spcBef>
        <a:buClr>
          <a:srgbClr val="000000"/>
        </a:buClr>
        <a:buSzPct val="171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8pPr>
      <a:lvl9pPr marL="4415971" indent="-898071" defTabSz="1295400">
        <a:spcBef>
          <a:spcPts val="1000"/>
        </a:spcBef>
        <a:buClr>
          <a:srgbClr val="000000"/>
        </a:buClr>
        <a:buSzPct val="171000"/>
        <a:buFont typeface="Arial"/>
        <a:buChar char="•"/>
        <a:defRPr sz="4400">
          <a:uFill>
            <a:solidFill/>
          </a:uFill>
          <a:latin typeface="+mn-lt"/>
          <a:ea typeface="+mn-ea"/>
          <a:cs typeface="+mn-cs"/>
          <a:sym typeface="Helvetica"/>
        </a:defRPr>
      </a:lvl9pPr>
    </p:bodyStyle>
    <p:otherStyle>
      <a:lvl1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1pPr>
      <a:lvl2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2pPr>
      <a:lvl3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3pPr>
      <a:lvl4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4pPr>
      <a:lvl5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5pPr>
      <a:lvl6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6pPr>
      <a:lvl7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7pPr>
      <a:lvl8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8pPr>
      <a:lvl9pPr algn="r" defTabSz="12954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://devjam.com/devjam/the-dude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lakhellesoy/cucumber/wiki" TargetMode="External"/><Relationship Id="rId3" Type="http://schemas.openxmlformats.org/officeDocument/2006/relationships/hyperlink" Target="http://www.cheezyworld.com/" TargetMode="External"/><Relationship Id="rId4" Type="http://schemas.openxmlformats.org/officeDocument/2006/relationships/hyperlink" Target="http://www.pragprog.com/titles/achbd/the-rspec-book" TargetMode="External"/><Relationship Id="rId5" Type="http://schemas.openxmlformats.org/officeDocument/2006/relationships/hyperlink" Target="http://simpleprogrammer.com/2011/11/21/understanding-the-vertical-slice/" TargetMode="External"/><Relationship Id="rId6" Type="http://schemas.openxmlformats.org/officeDocument/2006/relationships/hyperlink" Target="http://www.deltamatrix.com/2012-04-17-04-37-50/horizontal-and-vertical-user-stories-slicing-the-cake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977900" y="3734364"/>
            <a:ext cx="11049000" cy="2781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Acceptance Test Driven Development</a:t>
            </a:r>
          </a:p>
        </p:txBody>
      </p:sp>
      <p:pic>
        <p:nvPicPr>
          <p:cNvPr id="69" name="se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0700" y="508000"/>
            <a:ext cx="4318000" cy="249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9400" y="8636000"/>
            <a:ext cx="3612445" cy="873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959100" y="0"/>
            <a:ext cx="10223500" cy="1533525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>
            <p:ph type="body" idx="1"/>
          </p:nvPr>
        </p:nvSpPr>
        <p:spPr>
          <a:xfrm>
            <a:off x="6172200" y="254000"/>
            <a:ext cx="6489700" cy="92964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None/>
            </a:lvl1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Fundamentally agile is about approaching the work in a different way.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800"/>
              <a:t>We ARE agile</a:t>
            </a:r>
            <a:endParaRPr sz="7800"/>
          </a:p>
          <a:p>
            <a:pPr lvl="0">
              <a:defRPr sz="1800"/>
            </a:pPr>
            <a:r>
              <a:rPr sz="5800"/>
              <a:t>(we don’t DO Agile)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800"/>
              <a:t>Revisit the “Why”</a:t>
            </a:r>
            <a:endParaRPr sz="7800"/>
          </a:p>
          <a:p>
            <a:pPr lvl="0">
              <a:defRPr sz="1800"/>
            </a:pPr>
            <a:r>
              <a:rPr sz="5800"/>
              <a:t>(as well as the “How”)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553200" y="8864600"/>
            <a:ext cx="1270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 algn="l" defTabSz="647700">
              <a:defRPr sz="1800"/>
            </a:pPr>
            <a:endParaRPr sz="16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24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0" y="1968500"/>
            <a:ext cx="7748694" cy="581152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  <p:sp>
        <p:nvSpPr>
          <p:cNvPr id="126" name="Shape 126"/>
          <p:cNvSpPr/>
          <p:nvPr/>
        </p:nvSpPr>
        <p:spPr>
          <a:xfrm>
            <a:off x="3556000" y="8864600"/>
            <a:ext cx="4934298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1295400">
              <a:buClr>
                <a:srgbClr val="000000"/>
              </a:buClr>
              <a:defRPr sz="2400" u="sng">
                <a:uFill>
                  <a:solidFill/>
                </a:uFill>
                <a:latin typeface="+mn-lt"/>
                <a:ea typeface="+mn-ea"/>
                <a:cs typeface="+mn-cs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>
                <a:uFillTx/>
              </a:defRPr>
            </a:pPr>
            <a:r>
              <a:rPr sz="2400" u="sng">
                <a:uFill>
                  <a:solidFill/>
                </a:uFill>
                <a:hlinkClick r:id="rId4" invalidUrl="" action="" tgtFrame="" tooltip="" history="1" highlightClick="0" endSnd="0"/>
              </a:rPr>
              <a:t>http://devjam.com/devjam/the-dude/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xfrm>
            <a:off x="647700" y="3966916"/>
            <a:ext cx="11709400" cy="1549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defTabSz="1010411">
              <a:defRPr sz="1800">
                <a:uFillTx/>
              </a:defRPr>
            </a:pPr>
            <a:r>
              <a:rPr b="1" sz="4835">
                <a:uFill>
                  <a:solidFill/>
                </a:uFill>
              </a:rPr>
              <a:t>ATDD</a:t>
            </a:r>
            <a:r>
              <a:rPr sz="4835">
                <a:uFill>
                  <a:solidFill/>
                </a:uFill>
              </a:rPr>
              <a:t> is a Development Practice, not a testing practice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defTabSz="1062227">
              <a:defRPr sz="1800">
                <a:uFillTx/>
              </a:defRPr>
            </a:pPr>
            <a:r>
              <a:rPr sz="5084">
                <a:uFill>
                  <a:solidFill/>
                </a:uFill>
              </a:rPr>
              <a:t>Work from an </a:t>
            </a:r>
            <a:r>
              <a:rPr b="1" sz="5084">
                <a:uFill>
                  <a:solidFill/>
                </a:uFill>
              </a:rPr>
              <a:t>expression</a:t>
            </a:r>
            <a:r>
              <a:rPr sz="5084">
                <a:uFill>
                  <a:solidFill/>
                </a:uFill>
              </a:rPr>
              <a:t> of the desired </a:t>
            </a:r>
            <a:r>
              <a:rPr b="1" sz="5084">
                <a:uFill>
                  <a:solidFill/>
                </a:uFill>
              </a:rPr>
              <a:t>behavior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examples become tests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examples elaborate requirements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tests verify requirements</a:t>
            </a: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3644900"/>
            <a:ext cx="12179301" cy="244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541230" y="546100"/>
            <a:ext cx="485009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Who’s Using the System</a:t>
            </a:r>
          </a:p>
        </p:txBody>
      </p:sp>
      <p:sp>
        <p:nvSpPr>
          <p:cNvPr id="141" name="Shape 141"/>
          <p:cNvSpPr/>
          <p:nvPr/>
        </p:nvSpPr>
        <p:spPr>
          <a:xfrm flipV="1">
            <a:off x="1050290" y="1206500"/>
            <a:ext cx="7056" cy="3392917"/>
          </a:xfrm>
          <a:prstGeom prst="line">
            <a:avLst/>
          </a:prstGeom>
          <a:ln w="25400">
            <a:solidFill>
              <a:srgbClr val="FF3917">
                <a:alpha val="6400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7550630" y="1638300"/>
            <a:ext cx="428384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What are they doing?</a:t>
            </a:r>
          </a:p>
        </p:txBody>
      </p:sp>
      <p:sp>
        <p:nvSpPr>
          <p:cNvPr id="143" name="Shape 143"/>
          <p:cNvSpPr/>
          <p:nvPr/>
        </p:nvSpPr>
        <p:spPr>
          <a:xfrm flipH="1" flipV="1">
            <a:off x="7773810" y="2298700"/>
            <a:ext cx="14254" cy="2578100"/>
          </a:xfrm>
          <a:prstGeom prst="line">
            <a:avLst/>
          </a:prstGeom>
          <a:ln w="25400">
            <a:solidFill>
              <a:srgbClr val="FF3917">
                <a:alpha val="6400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7807600" y="7467600"/>
            <a:ext cx="376990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Why do they care?</a:t>
            </a:r>
          </a:p>
        </p:txBody>
      </p:sp>
      <p:sp>
        <p:nvSpPr>
          <p:cNvPr id="145" name="Shape 145"/>
          <p:cNvSpPr/>
          <p:nvPr/>
        </p:nvSpPr>
        <p:spPr>
          <a:xfrm>
            <a:off x="8006221" y="6083300"/>
            <a:ext cx="6421" cy="1370961"/>
          </a:xfrm>
          <a:prstGeom prst="line">
            <a:avLst/>
          </a:prstGeom>
          <a:ln w="25400">
            <a:solidFill>
              <a:srgbClr val="FF3917">
                <a:alpha val="6400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8276572" y="8649123"/>
            <a:ext cx="44450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Features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0" grpId="1"/>
      <p:bldP build="whole" bldLvl="1" animBg="1" rev="0" advAuto="0" spid="143" grpId="4"/>
      <p:bldP build="p" bldLvl="5" animBg="1" rev="0" advAuto="0" spid="144" grpId="5"/>
      <p:bldP build="whole" bldLvl="1" animBg="1" rev="0" advAuto="0" spid="145" grpId="6"/>
      <p:bldP build="whole" bldLvl="1" animBg="1" rev="0" advAuto="0" spid="141" grpId="2"/>
      <p:bldP build="p" bldLvl="5" animBg="1" rev="0" advAuto="0" spid="142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Scenarios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Features are defined by one or more scenarios</a:t>
            </a:r>
            <a:endParaRPr sz="4200">
              <a:uFill>
                <a:solidFill/>
              </a:uFill>
            </a:endParaRPr>
          </a:p>
          <a:p>
            <a:pPr lvl="0">
              <a:lnSpc>
                <a:spcPct val="90000"/>
              </a:lnSpc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Sequence of steps thru the feature that exercises on path</a:t>
            </a:r>
            <a:endParaRPr sz="4200">
              <a:uFill>
                <a:solidFill/>
              </a:uFill>
            </a:endParaRPr>
          </a:p>
          <a:p>
            <a:pPr lvl="0">
              <a:lnSpc>
                <a:spcPct val="90000"/>
              </a:lnSpc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Use BDD style – </a:t>
            </a:r>
            <a:r>
              <a:rPr i="1" sz="4200">
                <a:uFill>
                  <a:solidFill/>
                </a:uFill>
              </a:rPr>
              <a:t>given-when-then</a:t>
            </a:r>
            <a:endParaRPr sz="4200">
              <a:uFill>
                <a:solidFill/>
              </a:uFill>
            </a:endParaRPr>
          </a:p>
          <a:p>
            <a:pPr lvl="0" marL="482600" indent="-482600">
              <a:lnSpc>
                <a:spcPct val="90000"/>
              </a:lnSpc>
              <a:buSzTx/>
              <a:buNone/>
              <a:defRPr sz="1800">
                <a:uFillTx/>
              </a:defRPr>
            </a:pPr>
            <a:endParaRPr i="1" sz="4200">
              <a:uFill>
                <a:solidFill/>
              </a:uFill>
            </a:endParaRPr>
          </a:p>
          <a:p>
            <a:pPr lvl="0" marL="482600" indent="-482600">
              <a:lnSpc>
                <a:spcPct val="90000"/>
              </a:lnSpc>
              <a:buSzTx/>
              <a:buNone/>
              <a:defRPr sz="1800">
                <a:uFillTx/>
              </a:defRPr>
            </a:pPr>
            <a:r>
              <a:rPr i="1" sz="4200">
                <a:uFill>
                  <a:solidFill/>
                </a:uFill>
              </a:rPr>
              <a:t>	Scenario: &lt;description&gt;</a:t>
            </a:r>
            <a:endParaRPr sz="4200">
              <a:uFill>
                <a:solidFill/>
              </a:uFill>
            </a:endParaRPr>
          </a:p>
          <a:p>
            <a:pPr lvl="0" marL="482600" indent="-482600">
              <a:lnSpc>
                <a:spcPct val="90000"/>
              </a:lnSpc>
              <a:buSzTx/>
              <a:buNone/>
              <a:defRPr sz="1800">
                <a:uFillTx/>
              </a:defRPr>
            </a:pPr>
            <a:r>
              <a:rPr i="1" sz="4200">
                <a:uFill>
                  <a:solidFill/>
                </a:uFill>
              </a:rPr>
              <a:t>		&lt;step 1&gt;</a:t>
            </a:r>
            <a:endParaRPr sz="4200">
              <a:uFill>
                <a:solidFill/>
              </a:uFill>
            </a:endParaRPr>
          </a:p>
          <a:p>
            <a:pPr lvl="0" marL="482600" indent="-482600">
              <a:lnSpc>
                <a:spcPct val="90000"/>
              </a:lnSpc>
              <a:buSzTx/>
              <a:buNone/>
              <a:defRPr sz="1800">
                <a:uFillTx/>
              </a:defRPr>
            </a:pPr>
            <a:r>
              <a:rPr i="1" sz="4200">
                <a:uFill>
                  <a:solidFill/>
                </a:uFill>
              </a:rPr>
              <a:t>		…</a:t>
            </a:r>
            <a:endParaRPr sz="4200">
              <a:uFill>
                <a:solidFill/>
              </a:uFill>
            </a:endParaRPr>
          </a:p>
          <a:p>
            <a:pPr lvl="0" marL="482600" indent="-482600">
              <a:lnSpc>
                <a:spcPct val="90000"/>
              </a:lnSpc>
              <a:buSzTx/>
              <a:buNone/>
              <a:defRPr sz="1800">
                <a:uFillTx/>
              </a:defRPr>
            </a:pPr>
            <a:r>
              <a:rPr i="1" sz="4200">
                <a:uFill>
                  <a:solidFill/>
                </a:uFill>
              </a:rPr>
              <a:t>		&lt;step 2&gt;</a:t>
            </a:r>
          </a:p>
        </p:txBody>
      </p:sp>
    </p:spTree>
  </p:cSld>
  <p:clrMapOvr>
    <a:masterClrMapping/>
  </p:clrMapOvr>
  <p:transition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200" y="3238500"/>
            <a:ext cx="11849100" cy="329531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254000" y="299014"/>
            <a:ext cx="1198880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1" marL="342900" indent="-342900" algn="l" defTabSz="12954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Given - Sets up preconditions, or context, for the scenario</a:t>
            </a:r>
          </a:p>
        </p:txBody>
      </p:sp>
      <p:sp>
        <p:nvSpPr>
          <p:cNvPr id="153" name="Shape 153"/>
          <p:cNvSpPr/>
          <p:nvPr/>
        </p:nvSpPr>
        <p:spPr>
          <a:xfrm>
            <a:off x="254000" y="946150"/>
            <a:ext cx="119888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1" marL="342900" indent="-342900" algn="l" defTabSz="12954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3400">
                <a:solidFill>
                  <a:srgbClr val="EBEBEB"/>
                </a:solidFill>
                <a:uFill>
                  <a:solidFill>
                    <a:srgbClr val="EBEBEB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When - The action, or behavior, that we’re focused on</a:t>
            </a:r>
          </a:p>
        </p:txBody>
      </p:sp>
      <p:sp>
        <p:nvSpPr>
          <p:cNvPr id="154" name="Shape 154"/>
          <p:cNvSpPr/>
          <p:nvPr/>
        </p:nvSpPr>
        <p:spPr>
          <a:xfrm>
            <a:off x="254000" y="1569720"/>
            <a:ext cx="1198880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1" marL="342900" indent="-342900" algn="l" defTabSz="12954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1800"/>
            </a:pPr>
            <a:r>
              <a:rPr sz="3400">
                <a:solidFill>
                  <a:srgbClr val="EBEBEB"/>
                </a:solidFill>
                <a:uFill>
                  <a:solidFill>
                    <a:srgbClr val="EBEBEB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Then - Checks post-conditions and verifies that the right thing happened in the </a:t>
            </a:r>
            <a:r>
              <a:rPr i="1" sz="3400">
                <a:solidFill>
                  <a:srgbClr val="EBEBEB"/>
                </a:solidFill>
                <a:uFill>
                  <a:solidFill>
                    <a:srgbClr val="EBEBEB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When</a:t>
            </a:r>
            <a:r>
              <a:rPr sz="3400">
                <a:solidFill>
                  <a:srgbClr val="EBEBEB"/>
                </a:solidFill>
                <a:uFill>
                  <a:solidFill>
                    <a:srgbClr val="EBEBEB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 stage</a:t>
            </a:r>
          </a:p>
        </p:txBody>
      </p:sp>
      <p:sp>
        <p:nvSpPr>
          <p:cNvPr id="155" name="Shape 155"/>
          <p:cNvSpPr/>
          <p:nvPr/>
        </p:nvSpPr>
        <p:spPr>
          <a:xfrm>
            <a:off x="952500" y="3721100"/>
            <a:ext cx="11252200" cy="180340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38100" tIns="38100" rIns="38100" bIns="38100" anchor="ctr"/>
          <a:lstStyle/>
          <a:p>
            <a:pPr lvl="0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952500" y="5600700"/>
            <a:ext cx="11252200" cy="41910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38100" tIns="38100" rIns="38100" bIns="38100" anchor="ctr"/>
          <a:lstStyle/>
          <a:p>
            <a:pPr lvl="0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952500" y="6083300"/>
            <a:ext cx="11252200" cy="41910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38100" tIns="38100" rIns="38100" bIns="38100" anchor="ctr"/>
          <a:lstStyle/>
          <a:p>
            <a:pPr lvl="0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8276572" y="8649123"/>
            <a:ext cx="44450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Scenarios</a:t>
            </a:r>
          </a:p>
        </p:txBody>
      </p:sp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afterEffect" presetClass="exi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4"/>
      <p:bldP build="whole" bldLvl="1" animBg="1" rev="0" advAuto="0" spid="154" grpId="6"/>
      <p:bldP build="whole" bldLvl="1" animBg="1" rev="0" advAuto="0" spid="153" grpId="3"/>
      <p:bldP build="whole" bldLvl="1" animBg="1" rev="0" advAuto="0" spid="157" grpId="8"/>
      <p:bldP build="whole" bldLvl="1" animBg="1" rev="0" advAuto="0" spid="156" grpId="5"/>
      <p:bldP build="whole" bldLvl="1" animBg="1" rev="0" advAuto="0" spid="152" grpId="1"/>
      <p:bldP build="whole" bldLvl="1" animBg="1" rev="0" advAuto="0" spid="156" grpId="7"/>
      <p:bldP build="whole" bldLvl="1" animBg="1" rev="0" advAuto="0" spid="155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990600" y="3896924"/>
            <a:ext cx="11023600" cy="19558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/>
          <a:lstStyle>
            <a:lvl1pPr>
              <a:defRPr sz="102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Capitals"/>
                <a:ea typeface="Capitals"/>
                <a:cs typeface="Capitals"/>
                <a:sym typeface="Capital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02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Examples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  <p:sp>
        <p:nvSpPr>
          <p:cNvPr id="75" name="Shape 75"/>
          <p:cNvSpPr/>
          <p:nvPr/>
        </p:nvSpPr>
        <p:spPr>
          <a:xfrm>
            <a:off x="1574800" y="3302000"/>
            <a:ext cx="98679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 defTabSz="647700">
              <a:lnSpc>
                <a:spcPts val="5700"/>
              </a:lnSpc>
              <a:defRPr sz="3400">
                <a:solidFill>
                  <a:srgbClr val="333333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33333"/>
                </a:solidFill>
              </a:rPr>
              <a:t>A programmer is going out for a stroll one evening. His wife asks him to swing by the store and pick up a gallon of milk, and if they had eggs, to get a dozen. He returned with twelve gallons of milk and said "They had eggs."</a:t>
            </a:r>
          </a:p>
        </p:txBody>
      </p:sp>
    </p:spTree>
  </p:cSld>
  <p:clrMapOvr>
    <a:masterClrMapping/>
  </p:clrMapOvr>
  <p:transition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  <p:pic>
        <p:nvPicPr>
          <p:cNvPr id="170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61891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2794000"/>
            <a:ext cx="12753735" cy="4154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algn="ctr">
              <a:buSzTx/>
              <a:buNone/>
              <a:defRPr sz="1800">
                <a:uFillTx/>
              </a:defRPr>
            </a:pPr>
            <a:r>
              <a:rPr b="1" sz="4400">
                <a:uFill>
                  <a:solidFill/>
                </a:uFill>
              </a:rPr>
              <a:t>Acceptance Test Driven Development</a:t>
            </a:r>
            <a:r>
              <a:rPr sz="4400">
                <a:uFill>
                  <a:solidFill/>
                </a:uFill>
              </a:rPr>
              <a:t> (ATDD) is a practice in which the </a:t>
            </a:r>
            <a:r>
              <a:rPr i="1" sz="4400">
                <a:uFill>
                  <a:solidFill/>
                </a:uFill>
              </a:rPr>
              <a:t>whole team</a:t>
            </a:r>
            <a:r>
              <a:rPr sz="4400">
                <a:uFill>
                  <a:solidFill/>
                </a:uFill>
              </a:rPr>
              <a:t> </a:t>
            </a:r>
            <a:r>
              <a:rPr b="1" sz="4400">
                <a:uFill>
                  <a:solidFill/>
                </a:uFill>
              </a:rPr>
              <a:t>collaboratively</a:t>
            </a:r>
            <a:r>
              <a:rPr sz="4400">
                <a:uFill>
                  <a:solidFill/>
                </a:uFill>
              </a:rPr>
              <a:t> discusses </a:t>
            </a:r>
            <a:r>
              <a:rPr b="1" sz="4400">
                <a:uFill>
                  <a:solidFill/>
                </a:uFill>
              </a:rPr>
              <a:t>acceptance criteria</a:t>
            </a:r>
            <a:r>
              <a:rPr sz="4400">
                <a:uFill>
                  <a:solidFill/>
                </a:uFill>
              </a:rPr>
              <a:t>, with examples, and then distills them into a set of concrete acceptance tests </a:t>
            </a:r>
            <a:r>
              <a:rPr b="1" i="1" sz="4400">
                <a:uFill>
                  <a:solidFill/>
                </a:uFill>
              </a:rPr>
              <a:t>before</a:t>
            </a:r>
            <a:r>
              <a:rPr sz="4400">
                <a:uFill>
                  <a:solidFill/>
                </a:uFill>
              </a:rPr>
              <a:t> development begins.</a:t>
            </a: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Why ATDD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Implementing changes more efficiently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Shortened feedback loop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Higher product quality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Less rework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Better work alignment to priority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endParaRPr sz="4400">
              <a:uFill>
                <a:solidFill/>
              </a:uFill>
            </a:endParaRP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1139952">
              <a:defRPr sz="5456"/>
            </a:lvl1pPr>
          </a:lstStyle>
          <a:p>
            <a:pPr lvl="0">
              <a:defRPr sz="1800">
                <a:uFillTx/>
              </a:defRPr>
            </a:pPr>
            <a:r>
              <a:rPr sz="5456">
                <a:uFill>
                  <a:solidFill/>
                </a:uFill>
              </a:rPr>
              <a:t>Acceptance Test Driven Development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Is not simply automated testing alone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Is not simply manual testing 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But we favor automated over manual acceptance tests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slow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Testing Pyramid - Basic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4100" y="1326068"/>
            <a:ext cx="8344748" cy="822884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Testing Triangle</a:t>
            </a:r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  <p:pic>
        <p:nvPicPr>
          <p:cNvPr id="19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26747" y="1966325"/>
            <a:ext cx="441960" cy="680683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93" name="Shape 193"/>
          <p:cNvSpPr/>
          <p:nvPr/>
        </p:nvSpPr>
        <p:spPr>
          <a:xfrm>
            <a:off x="10731500" y="6883400"/>
            <a:ext cx="1613645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1295400">
              <a:buClr>
                <a:srgbClr val="000000"/>
              </a:buClr>
              <a:defRPr b="1" sz="40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4000">
                <a:uFill>
                  <a:solidFill/>
                </a:uFill>
              </a:rPr>
              <a:t>Faster</a:t>
            </a:r>
          </a:p>
        </p:txBody>
      </p:sp>
      <p:sp>
        <p:nvSpPr>
          <p:cNvPr id="194" name="Shape 194"/>
          <p:cNvSpPr/>
          <p:nvPr/>
        </p:nvSpPr>
        <p:spPr>
          <a:xfrm>
            <a:off x="11036300" y="7493000"/>
            <a:ext cx="19558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 defTabSz="1295400">
              <a:buClr>
                <a:srgbClr val="000000"/>
              </a:buClr>
              <a:defRPr b="1" sz="40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4000">
                <a:uFill>
                  <a:solidFill/>
                </a:uFill>
              </a:rPr>
              <a:t>Cheaper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3" grpId="3"/>
      <p:bldP build="whole" bldLvl="1" animBg="1" rev="0" advAuto="0" spid="19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Testing Pyramid - Full Mont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" y="127000"/>
            <a:ext cx="12014201" cy="951124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ATDD - Source Management - Continuous Integr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9" y="2108200"/>
            <a:ext cx="12954001" cy="556939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  <p:sp>
        <p:nvSpPr>
          <p:cNvPr id="203" name="Shape 203"/>
          <p:cNvSpPr/>
          <p:nvPr/>
        </p:nvSpPr>
        <p:spPr>
          <a:xfrm>
            <a:off x="1242770" y="393700"/>
            <a:ext cx="10519260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1295400">
              <a:buClr>
                <a:srgbClr val="000000"/>
              </a:buClr>
              <a:defRPr sz="6200">
                <a:uFill>
                  <a:solidFill/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ATDD and TDD work together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1062227">
              <a:defRPr sz="5084"/>
            </a:lvl1pPr>
          </a:lstStyle>
          <a:p>
            <a:pPr lvl="0">
              <a:defRPr sz="1800">
                <a:uFillTx/>
              </a:defRPr>
            </a:pPr>
            <a:r>
              <a:rPr sz="5084">
                <a:uFill>
                  <a:solidFill/>
                </a:uFill>
              </a:rPr>
              <a:t>Demonstrate how BDD and ATDD work together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includes demonstration of defining the feature and then implementing the feature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This about what you are testing</a:t>
            </a: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53e156b00f730de14e4fcccebd588f2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65300" y="-1282700"/>
            <a:ext cx="15485345" cy="1161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eatest Dilbert Ever - 20982.strip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" y="3086100"/>
            <a:ext cx="11557000" cy="355739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Testing Pyramid - Full Mont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" y="127000"/>
            <a:ext cx="12014201" cy="951124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Discuss practices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automation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continuous integration</a:t>
            </a:r>
            <a:endParaRPr sz="44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continuous deployment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4152900"/>
            <a:ext cx="7226301" cy="523906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>
            <p:ph type="title"/>
          </p:nvPr>
        </p:nvSpPr>
        <p:spPr>
          <a:xfrm>
            <a:off x="1143000" y="428977"/>
            <a:ext cx="11049000" cy="209070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A Case Study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1955800" y="4483100"/>
            <a:ext cx="9105900" cy="2489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Legion of Doom</a:t>
            </a:r>
          </a:p>
        </p:txBody>
      </p:sp>
      <p:sp>
        <p:nvSpPr>
          <p:cNvPr id="225" name="Shape 225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ATDD - Source Management - Continuous Integrati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9" y="2438400"/>
            <a:ext cx="12954001" cy="5569395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/>
            </a:pPr>
            <a:r>
              <a:rPr sz="6600"/>
              <a:t>Case Study - Legion of Doom</a:t>
            </a:r>
          </a:p>
        </p:txBody>
      </p:sp>
      <p:sp>
        <p:nvSpPr>
          <p:cNvPr id="229" name="Shape 229"/>
          <p:cNvSpPr/>
          <p:nvPr/>
        </p:nvSpPr>
        <p:spPr>
          <a:xfrm>
            <a:off x="264194" y="4559300"/>
            <a:ext cx="132037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83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31100"/>
                </a:solidFill>
              </a:rPr>
              <a:t>TEAM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Team Flow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73660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/>
            </a:pPr>
            <a:r>
              <a:rPr sz="6600"/>
              <a:t>Case Study - Legion of Doom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Requirements written in BDD format (Given - When - Then)</a:t>
            </a:r>
            <a:endParaRPr sz="3800"/>
          </a:p>
          <a:p>
            <a:pPr lvl="0">
              <a:defRPr sz="1800"/>
            </a:pPr>
            <a:r>
              <a:rPr sz="3800"/>
              <a:t>Queue limits ensure only two cards in play at any particular time</a:t>
            </a:r>
            <a:endParaRPr sz="3800"/>
          </a:p>
          <a:p>
            <a:pPr lvl="0">
              <a:defRPr sz="1800"/>
            </a:pPr>
            <a:r>
              <a:rPr sz="3800"/>
              <a:t>Code is not committed until </a:t>
            </a:r>
            <a:r>
              <a:rPr sz="3800">
                <a:latin typeface="Gill Sans SemiBold"/>
                <a:ea typeface="Gill Sans SemiBold"/>
                <a:cs typeface="Gill Sans SemiBold"/>
                <a:sym typeface="Gill Sans SemiBold"/>
              </a:rPr>
              <a:t>all</a:t>
            </a:r>
            <a:r>
              <a:rPr sz="3800"/>
              <a:t> tests pass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defTabSz="1062227">
              <a:defRPr sz="1800">
                <a:uFillTx/>
              </a:defRPr>
            </a:pPr>
            <a:r>
              <a:rPr sz="5084">
                <a:uFill>
                  <a:solidFill/>
                </a:uFill>
              </a:rPr>
              <a:t>Q&amp;A</a:t>
            </a:r>
            <a:endParaRPr sz="5084">
              <a:uFill>
                <a:solidFill/>
              </a:uFill>
            </a:endParaRPr>
          </a:p>
          <a:p>
            <a:pPr lvl="0" defTabSz="1062227">
              <a:defRPr sz="1800">
                <a:uFillTx/>
              </a:defRPr>
            </a:pPr>
            <a:r>
              <a:rPr sz="5084">
                <a:uFill>
                  <a:solidFill/>
                </a:uFill>
              </a:rPr>
              <a:t>For more information...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183607" indent="-183607" defTabSz="803148">
              <a:spcBef>
                <a:spcPts val="500"/>
              </a:spcBef>
              <a:defRPr sz="1800">
                <a:uFillTx/>
              </a:defRPr>
            </a:pPr>
            <a:r>
              <a:rPr sz="2356">
                <a:uFill>
                  <a:solidFill/>
                </a:uFill>
              </a:rPr>
              <a:t>cukes.info</a:t>
            </a:r>
            <a:endParaRPr sz="2356">
              <a:uFill>
                <a:solidFill/>
              </a:uFill>
            </a:endParaRPr>
          </a:p>
          <a:p>
            <a:pPr lvl="0" marL="183607" indent="-183607" defTabSz="803148">
              <a:spcBef>
                <a:spcPts val="500"/>
              </a:spcBef>
              <a:defRPr sz="1800">
                <a:uFillTx/>
              </a:defRPr>
            </a:pPr>
            <a:r>
              <a:rPr sz="2356">
                <a:uFill>
                  <a:solidFill/>
                </a:uFill>
              </a:rPr>
              <a:t>Gojko Adzic</a:t>
            </a:r>
            <a:endParaRPr sz="2356">
              <a:uFill>
                <a:solidFill/>
              </a:uFill>
            </a:endParaRPr>
          </a:p>
          <a:p>
            <a:pPr lvl="1" marL="460629" indent="-177164" defTabSz="803148">
              <a:spcBef>
                <a:spcPts val="500"/>
              </a:spcBef>
              <a:defRPr sz="1800">
                <a:uFillTx/>
              </a:defRPr>
            </a:pPr>
            <a:r>
              <a:rPr sz="2356">
                <a:uFill>
                  <a:solidFill/>
                </a:uFill>
              </a:rPr>
              <a:t>cuke4ninja.com</a:t>
            </a:r>
            <a:endParaRPr sz="2356">
              <a:uFill>
                <a:solidFill/>
              </a:uFill>
            </a:endParaRPr>
          </a:p>
          <a:p>
            <a:pPr lvl="1" marL="460629" indent="-177164" defTabSz="803148">
              <a:spcBef>
                <a:spcPts val="500"/>
              </a:spcBef>
              <a:defRPr sz="1800">
                <a:uFillTx/>
              </a:defRPr>
            </a:pPr>
            <a:r>
              <a:rPr sz="2356" u="sng">
                <a:uFill>
                  <a:solidFill/>
                </a:uFill>
              </a:rPr>
              <a:t>Specification by Example</a:t>
            </a:r>
            <a:endParaRPr sz="2356">
              <a:uFill>
                <a:solidFill/>
              </a:uFill>
            </a:endParaRPr>
          </a:p>
          <a:p>
            <a:pPr lvl="0" marL="183607" indent="-183607" defTabSz="803148">
              <a:spcBef>
                <a:spcPts val="500"/>
              </a:spcBef>
              <a:defRPr sz="1800">
                <a:uFillTx/>
              </a:defRPr>
            </a:pPr>
            <a:r>
              <a:rPr sz="2356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2" invalidUrl="" action="" tgtFrame="" tooltip="" history="1" highlightClick="0" endSnd="0"/>
              </a:rPr>
              <a:t>https://github.com/aslakhellesoy/cucumber/wiki</a:t>
            </a:r>
            <a:endParaRPr sz="2728">
              <a:uFill>
                <a:solidFill/>
              </a:uFill>
            </a:endParaRPr>
          </a:p>
          <a:p>
            <a:pPr lvl="0" marL="183607" indent="-183607" defTabSz="803148">
              <a:spcBef>
                <a:spcPts val="500"/>
              </a:spcBef>
              <a:defRPr sz="1800">
                <a:uFillTx/>
              </a:defRPr>
            </a:pPr>
            <a:r>
              <a:rPr sz="2356">
                <a:uFill>
                  <a:solidFill/>
                </a:uFill>
              </a:rPr>
              <a:t>http://groups.google.com/group/cukes</a:t>
            </a:r>
            <a:endParaRPr sz="2728">
              <a:uFill>
                <a:solidFill/>
              </a:uFill>
            </a:endParaRPr>
          </a:p>
          <a:p>
            <a:pPr lvl="0" marL="183607" indent="-183607" defTabSz="803148">
              <a:spcBef>
                <a:spcPts val="500"/>
              </a:spcBef>
              <a:defRPr sz="1800">
                <a:uFillTx/>
              </a:defRPr>
            </a:pPr>
            <a:r>
              <a:rPr sz="2356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3" invalidUrl="" action="" tgtFrame="" tooltip="" history="1" highlightClick="0" endSnd="0"/>
              </a:rPr>
              <a:t>http://www.cheezyworld.com</a:t>
            </a:r>
            <a:endParaRPr sz="2728">
              <a:uFill>
                <a:solidFill/>
              </a:uFill>
            </a:endParaRPr>
          </a:p>
          <a:p>
            <a:pPr lvl="0" marL="212597" indent="-212597" defTabSz="803148">
              <a:spcBef>
                <a:spcPts val="500"/>
              </a:spcBef>
              <a:defRPr sz="1800">
                <a:uFillTx/>
              </a:defRPr>
            </a:pPr>
            <a:r>
              <a:rPr sz="2356" u="sng">
                <a:uFill>
                  <a:solidFill/>
                </a:uFill>
              </a:rPr>
              <a:t>The Cucumber Book</a:t>
            </a:r>
            <a:r>
              <a:rPr sz="2356">
                <a:uFill>
                  <a:solidFill/>
                </a:uFill>
              </a:rPr>
              <a:t>, Matt Wayne, Aslak Hellesøy:  http://pragprog.com/book/hwcuc/the-cucumber-book</a:t>
            </a:r>
            <a:endParaRPr sz="2356">
              <a:uFill>
                <a:solidFill/>
              </a:uFill>
            </a:endParaRPr>
          </a:p>
          <a:p>
            <a:pPr lvl="0" marL="183607" indent="-183607" defTabSz="803148">
              <a:spcBef>
                <a:spcPts val="500"/>
              </a:spcBef>
              <a:defRPr sz="1800">
                <a:uFillTx/>
              </a:defRPr>
            </a:pPr>
            <a:r>
              <a:rPr sz="2356" u="sng">
                <a:uFill>
                  <a:solidFill/>
                </a:uFill>
              </a:rPr>
              <a:t>The Rspec Book</a:t>
            </a:r>
            <a:r>
              <a:rPr sz="2356">
                <a:uFill>
                  <a:solidFill/>
                </a:uFill>
              </a:rPr>
              <a:t>, David Chelimsky:  </a:t>
            </a:r>
            <a:r>
              <a:rPr sz="2356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hlinkClick r:id="rId4" invalidUrl="" action="" tgtFrame="" tooltip="" history="1" highlightClick="0" endSnd="0"/>
              </a:rPr>
              <a:t>http://www.pragprog.com/titles/achbd/the-rspec-book</a:t>
            </a:r>
            <a:endParaRPr sz="2728">
              <a:uFill>
                <a:solidFill/>
              </a:uFill>
            </a:endParaRPr>
          </a:p>
          <a:p>
            <a:pPr lvl="0" marL="212597" indent="-212597" defTabSz="803148">
              <a:spcBef>
                <a:spcPts val="500"/>
              </a:spcBef>
              <a:defRPr sz="1800">
                <a:uFillTx/>
              </a:defRPr>
            </a:pPr>
            <a:r>
              <a:rPr sz="2728" u="sng">
                <a:uFill>
                  <a:solidFill/>
                </a:uFill>
                <a:hlinkClick r:id="rId5" invalidUrl="" action="" tgtFrame="" tooltip="" history="1" highlightClick="0" endSnd="0"/>
              </a:rPr>
              <a:t>http://simpleprogrammer.com/2011/11/21/understanding-the-vertical-slice/</a:t>
            </a:r>
            <a:endParaRPr sz="2728">
              <a:uFill>
                <a:solidFill/>
              </a:uFill>
            </a:endParaRPr>
          </a:p>
          <a:p>
            <a:pPr lvl="0" marL="212597" indent="-212597" defTabSz="803148">
              <a:spcBef>
                <a:spcPts val="500"/>
              </a:spcBef>
              <a:defRPr sz="1800">
                <a:uFillTx/>
              </a:defRPr>
            </a:pPr>
            <a:r>
              <a:rPr sz="2728" u="sng">
                <a:uFill>
                  <a:solidFill/>
                </a:uFill>
                <a:hlinkClick r:id="rId6" invalidUrl="" action="" tgtFrame="" tooltip="" history="1" highlightClick="0" endSnd="0"/>
              </a:rPr>
              <a:t>http://www.deltamatrix.com/2012-04-17-04-37-50/horizontal-and-vertical-user-stories-slicing-the-cake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Further Reading</a:t>
            </a:r>
          </a:p>
        </p:txBody>
      </p:sp>
      <p:sp>
        <p:nvSpPr>
          <p:cNvPr id="240" name="Shape 240"/>
          <p:cNvSpPr/>
          <p:nvPr>
            <p:ph type="body" idx="1"/>
          </p:nvPr>
        </p:nvSpPr>
        <p:spPr>
          <a:xfrm>
            <a:off x="647700" y="2273300"/>
            <a:ext cx="11709400" cy="7404100"/>
          </a:xfrm>
          <a:prstGeom prst="rect">
            <a:avLst/>
          </a:prstGeom>
        </p:spPr>
        <p:txBody>
          <a:bodyPr/>
          <a:lstStyle/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Growing Object-Oriented Software, Guided by Tests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sz="28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Steve Freeman, Nat Pryce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Clean Code: A Handbook of Agile Software Craftsmanship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sz="28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Robert C. Martin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The RSpec Book: Behaviour-Driven Development with </a:t>
            </a:r>
            <a:endParaRPr b="1" sz="2800" u="sng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RSpec, Cucumber, and Friends</a:t>
            </a:r>
            <a:endParaRPr b="1" sz="2800" u="sng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sz="28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David Chelimsky, Dave Astels, Zach Dennis, Aslak Hellesøy, 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sz="28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Bryan Helmkamp, Dan North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The Cucumber Book: Behaviour-Driven Development for </a:t>
            </a:r>
            <a:endParaRPr b="1" sz="2800" u="sng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Testers and Developers</a:t>
            </a:r>
            <a:endParaRPr b="1" sz="2800" u="sng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sz="28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Matt Wynne and Aslak Hellesøy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b="1" sz="2800" u="sng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Specification by Example</a:t>
            </a:r>
            <a:endParaRPr b="1" sz="2800" u="sng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218209" indent="-218209">
              <a:defRPr sz="1800">
                <a:uFillTx/>
              </a:defRPr>
            </a:pPr>
            <a:r>
              <a:rPr sz="28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Gojko Adzic</a:t>
            </a:r>
            <a:endParaRPr sz="28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  <p:pic>
        <p:nvPicPr>
          <p:cNvPr id="24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8400" y="1828800"/>
            <a:ext cx="1358900" cy="135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8400" y="3175000"/>
            <a:ext cx="1358900" cy="135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3500" y="4787900"/>
            <a:ext cx="1029547" cy="1235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dropped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28400" y="6794500"/>
            <a:ext cx="1358901" cy="1630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04400" y="7962900"/>
            <a:ext cx="1358900" cy="1712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449833">
              <a:defRPr sz="1800"/>
            </a:pPr>
            <a:r>
              <a:rPr sz="6314"/>
              <a:t>Our existences are about precise communication</a:t>
            </a:r>
            <a:r>
              <a:rPr sz="6314">
                <a:solidFill>
                  <a:srgbClr val="FFFFFF"/>
                </a:solidFill>
              </a:rPr>
              <a:t>...and communication is about feedback loops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449833">
              <a:defRPr sz="6314"/>
            </a:lvl1pPr>
          </a:lstStyle>
          <a:p>
            <a:pPr lvl="0">
              <a:defRPr sz="1800"/>
            </a:pPr>
            <a:r>
              <a:rPr sz="6314"/>
              <a:t>Our existences are about precise communication...and communication is about feedback loops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Improving your Agility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7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685800"/>
            <a:ext cx="11127828" cy="838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304800" y="2959100"/>
            <a:ext cx="123952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800"/>
              <a:t>We are trying to “productize” our approaches.</a:t>
            </a:r>
            <a:r>
              <a:rPr sz="7800">
                <a:solidFill>
                  <a:srgbClr val="FBFEFB"/>
                </a:solidFill>
              </a:rPr>
              <a:t>..again.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304800" y="2959100"/>
            <a:ext cx="123952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800"/>
              <a:t>We are trying to “productize” our approaches.</a:t>
            </a:r>
            <a:r>
              <a:rPr sz="7800">
                <a:solidFill>
                  <a:srgbClr val="040301"/>
                </a:solidFill>
              </a:rPr>
              <a:t>..again.</a:t>
            </a:r>
          </a:p>
        </p:txBody>
      </p:sp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